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83B"/>
    <a:srgbClr val="973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ina:Desktop:University:Work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ina:Desktop:University:Work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ina:Desktop:University:Work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mina:Desktop:University:Work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Incident gamma</a:t>
            </a:r>
            <a:r>
              <a:rPr lang="en-US" baseline="0" dirty="0" smtClean="0"/>
              <a:t> ray energy of </a:t>
            </a:r>
            <a:r>
              <a:rPr lang="en-US" dirty="0" smtClean="0"/>
              <a:t>141</a:t>
            </a:r>
            <a:r>
              <a:rPr lang="en-US" baseline="0" dirty="0" smtClean="0"/>
              <a:t> </a:t>
            </a:r>
            <a:r>
              <a:rPr lang="en-US" baseline="0" dirty="0" err="1"/>
              <a:t>keV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567280402622"/>
          <c:y val="0.133313310541462"/>
          <c:w val="0.751342623822239"/>
          <c:h val="0.72470783257356"/>
        </c:manualLayout>
      </c:layout>
      <c:scatterChart>
        <c:scatterStyle val="lineMarker"/>
        <c:varyColors val="0"/>
        <c:ser>
          <c:idx val="0"/>
          <c:order val="0"/>
          <c:tx>
            <c:v>GAMOS</c:v>
          </c:tx>
          <c:spPr>
            <a:ln w="47625">
              <a:noFill/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Sheet1!$D$6:$D$9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Sheet1!$E$6:$E$9</c:f>
              <c:numCache>
                <c:formatCode>General</c:formatCode>
                <c:ptCount val="4"/>
                <c:pt idx="0">
                  <c:v>690.0</c:v>
                </c:pt>
                <c:pt idx="1">
                  <c:v>1993.0</c:v>
                </c:pt>
                <c:pt idx="2">
                  <c:v>4937.0</c:v>
                </c:pt>
                <c:pt idx="3">
                  <c:v>6506.0</c:v>
                </c:pt>
              </c:numCache>
            </c:numRef>
          </c:yVal>
          <c:smooth val="0"/>
        </c:ser>
        <c:ser>
          <c:idx val="1"/>
          <c:order val="1"/>
          <c:tx>
            <c:v>GEANT-4</c:v>
          </c:tx>
          <c:spPr>
            <a:ln w="47625">
              <a:noFill/>
            </a:ln>
          </c:spPr>
          <c:marker>
            <c:spPr>
              <a:solidFill>
                <a:srgbClr val="C0504D"/>
              </a:solidFill>
              <a:ln>
                <a:noFill/>
              </a:ln>
            </c:spPr>
          </c:marker>
          <c:xVal>
            <c:numRef>
              <c:f>Sheet1!$D$6:$D$9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Sheet1!$F$6:$F$9</c:f>
              <c:numCache>
                <c:formatCode>General</c:formatCode>
                <c:ptCount val="4"/>
                <c:pt idx="0">
                  <c:v>505.0</c:v>
                </c:pt>
                <c:pt idx="1">
                  <c:v>1604.0</c:v>
                </c:pt>
                <c:pt idx="2">
                  <c:v>4096.0</c:v>
                </c:pt>
                <c:pt idx="3">
                  <c:v>5337.0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644008"/>
        <c:axId val="-2136837000"/>
      </c:scatterChart>
      <c:valAx>
        <c:axId val="-2136644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000090"/>
                    </a:solidFill>
                  </a:rPr>
                  <a:t>D</a:t>
                </a:r>
                <a:r>
                  <a:rPr lang="en-US" sz="1800" dirty="0"/>
                  <a:t>etector</a:t>
                </a:r>
                <a:r>
                  <a:rPr lang="en-US" sz="1800" baseline="0" dirty="0"/>
                  <a:t> Thicknesses </a:t>
                </a:r>
                <a:r>
                  <a:rPr lang="en-US" sz="1800" baseline="0" dirty="0" smtClean="0"/>
                  <a:t>(um</a:t>
                </a:r>
                <a:r>
                  <a:rPr lang="en-US" sz="1800" baseline="0" dirty="0"/>
                  <a:t>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318477172193192"/>
              <c:y val="0.9280701754385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6837000"/>
        <c:crosses val="autoZero"/>
        <c:crossBetween val="midCat"/>
      </c:valAx>
      <c:valAx>
        <c:axId val="-2136837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Number</a:t>
                </a:r>
                <a:r>
                  <a:rPr lang="en-US" sz="1800" baseline="0" dirty="0"/>
                  <a:t> of  Electrons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644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1646580103267"/>
          <c:y val="0.489286043191969"/>
          <c:w val="0.0957201786807837"/>
          <c:h val="0.2775682644932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Incident gamma ray energy of 1332 </a:t>
            </a:r>
            <a:r>
              <a:rPr lang="en-US" dirty="0" err="1"/>
              <a:t>keV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GAMOS</c:v>
          </c:tx>
          <c:spPr>
            <a:ln w="47625">
              <a:noFill/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Sheet1!$D$26:$D$29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Sheet1!$E$26:$E$29</c:f>
              <c:numCache>
                <c:formatCode>General</c:formatCode>
                <c:ptCount val="4"/>
                <c:pt idx="0">
                  <c:v>60.0</c:v>
                </c:pt>
                <c:pt idx="1">
                  <c:v>305.0</c:v>
                </c:pt>
                <c:pt idx="2">
                  <c:v>1122.0</c:v>
                </c:pt>
                <c:pt idx="3">
                  <c:v>1671.0</c:v>
                </c:pt>
              </c:numCache>
            </c:numRef>
          </c:yVal>
          <c:smooth val="0"/>
        </c:ser>
        <c:ser>
          <c:idx val="1"/>
          <c:order val="1"/>
          <c:tx>
            <c:v>GEANT-4</c:v>
          </c:tx>
          <c:spPr>
            <a:ln w="4762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Sheet1!$D$26:$D$29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Sheet1!$F$26:$F$29</c:f>
              <c:numCache>
                <c:formatCode>General</c:formatCode>
                <c:ptCount val="4"/>
                <c:pt idx="0">
                  <c:v>35.0</c:v>
                </c:pt>
                <c:pt idx="1">
                  <c:v>123.0</c:v>
                </c:pt>
                <c:pt idx="2">
                  <c:v>536.0</c:v>
                </c:pt>
                <c:pt idx="3">
                  <c:v>768.0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471096"/>
        <c:axId val="-2136463848"/>
      </c:scatterChart>
      <c:valAx>
        <c:axId val="-2136471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Detector</a:t>
                </a:r>
                <a:r>
                  <a:rPr lang="en-US" sz="1800" baseline="0" dirty="0" smtClean="0"/>
                  <a:t> Thickness (um)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463848"/>
        <c:crosses val="autoZero"/>
        <c:crossBetween val="midCat"/>
      </c:valAx>
      <c:valAx>
        <c:axId val="-2136463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Number</a:t>
                </a:r>
                <a:r>
                  <a:rPr lang="en-US" sz="1800" baseline="0" dirty="0" smtClean="0"/>
                  <a:t> of Electrons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4710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Incident</a:t>
            </a:r>
            <a:r>
              <a:rPr lang="en-US" baseline="0" dirty="0" smtClean="0"/>
              <a:t> gamma ray energy of </a:t>
            </a:r>
            <a:r>
              <a:rPr lang="en-US" dirty="0" smtClean="0"/>
              <a:t>662 </a:t>
            </a:r>
            <a:r>
              <a:rPr lang="en-US" dirty="0" err="1" smtClean="0"/>
              <a:t>keV</a:t>
            </a:r>
            <a:endParaRPr lang="en-US" dirty="0"/>
          </a:p>
        </c:rich>
      </c:tx>
      <c:layout>
        <c:manualLayout>
          <c:xMode val="edge"/>
          <c:yMode val="edge"/>
          <c:x val="0.228861112060953"/>
          <c:y val="0.00194939448358429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GAMOS</c:v>
          </c:tx>
          <c:spPr>
            <a:ln w="47625">
              <a:noFill/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Sheet1!$D$20:$D$23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Sheet1!$E$20:$E$23</c:f>
              <c:numCache>
                <c:formatCode>General</c:formatCode>
                <c:ptCount val="4"/>
                <c:pt idx="0">
                  <c:v>206.0</c:v>
                </c:pt>
                <c:pt idx="1">
                  <c:v>810.0</c:v>
                </c:pt>
                <c:pt idx="2">
                  <c:v>2531.0</c:v>
                </c:pt>
                <c:pt idx="3">
                  <c:v>3495.0</c:v>
                </c:pt>
              </c:numCache>
            </c:numRef>
          </c:yVal>
          <c:smooth val="0"/>
        </c:ser>
        <c:ser>
          <c:idx val="1"/>
          <c:order val="1"/>
          <c:tx>
            <c:v>GEANT4</c:v>
          </c:tx>
          <c:spPr>
            <a:ln w="4762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Sheet1!$D$20:$D$23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Sheet1!$F$20:$F$23</c:f>
              <c:numCache>
                <c:formatCode>General</c:formatCode>
                <c:ptCount val="4"/>
                <c:pt idx="0">
                  <c:v>82.0</c:v>
                </c:pt>
                <c:pt idx="1">
                  <c:v>357.0</c:v>
                </c:pt>
                <c:pt idx="2">
                  <c:v>1458.0</c:v>
                </c:pt>
                <c:pt idx="3">
                  <c:v>2257.0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021048"/>
        <c:axId val="-2136013800"/>
      </c:scatterChart>
      <c:valAx>
        <c:axId val="-2136021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Detector</a:t>
                </a:r>
                <a:r>
                  <a:rPr lang="en-US" sz="1800" baseline="0" dirty="0" smtClean="0"/>
                  <a:t> Thickness (um)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013800"/>
        <c:crosses val="autoZero"/>
        <c:crossBetween val="midCat"/>
      </c:valAx>
      <c:valAx>
        <c:axId val="-2136013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60210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Incident gamma ray energy of 364</a:t>
            </a:r>
            <a:r>
              <a:rPr lang="en-US" baseline="0" dirty="0" smtClean="0"/>
              <a:t> </a:t>
            </a:r>
            <a:r>
              <a:rPr lang="en-US" dirty="0" err="1"/>
              <a:t>keV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GAMOS</c:v>
          </c:tx>
          <c:spPr>
            <a:ln w="47625">
              <a:noFill/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Sheet1!$D$13:$D$16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Sheet1!$E$13:$E$16</c:f>
              <c:numCache>
                <c:formatCode>General</c:formatCode>
                <c:ptCount val="4"/>
                <c:pt idx="0">
                  <c:v>483.0</c:v>
                </c:pt>
                <c:pt idx="1">
                  <c:v>1472.0</c:v>
                </c:pt>
                <c:pt idx="2">
                  <c:v>3693.0</c:v>
                </c:pt>
                <c:pt idx="3">
                  <c:v>4937.0</c:v>
                </c:pt>
              </c:numCache>
            </c:numRef>
          </c:yVal>
          <c:smooth val="0"/>
        </c:ser>
        <c:ser>
          <c:idx val="1"/>
          <c:order val="1"/>
          <c:tx>
            <c:v>GEANT-4</c:v>
          </c:tx>
          <c:spPr>
            <a:ln w="4762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Sheet1!$D$13:$D$16</c:f>
              <c:numCache>
                <c:formatCode>General</c:formatCode>
                <c:ptCount val="4"/>
                <c:pt idx="0">
                  <c:v>100.0</c:v>
                </c:pt>
                <c:pt idx="1">
                  <c:v>300.0</c:v>
                </c:pt>
                <c:pt idx="2">
                  <c:v>750.0</c:v>
                </c:pt>
                <c:pt idx="3">
                  <c:v>1000.0</c:v>
                </c:pt>
              </c:numCache>
            </c:numRef>
          </c:xVal>
          <c:yVal>
            <c:numRef>
              <c:f>Sheet1!$F$13:$F$16</c:f>
              <c:numCache>
                <c:formatCode>General</c:formatCode>
                <c:ptCount val="4"/>
                <c:pt idx="0">
                  <c:v>175.0</c:v>
                </c:pt>
                <c:pt idx="1">
                  <c:v>881.0</c:v>
                </c:pt>
                <c:pt idx="2">
                  <c:v>2718.0</c:v>
                </c:pt>
                <c:pt idx="3">
                  <c:v>3467.0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428648"/>
        <c:axId val="-2135985560"/>
      </c:scatterChart>
      <c:valAx>
        <c:axId val="-2136428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Detector Thickness (um)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5985560"/>
        <c:crosses val="autoZero"/>
        <c:crossBetween val="midCat"/>
      </c:valAx>
      <c:valAx>
        <c:axId val="-2135985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Number</a:t>
                </a:r>
                <a:r>
                  <a:rPr lang="en-US" sz="1800" baseline="0"/>
                  <a:t> of Electrons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4286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GAMOS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Amina Patel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7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Results-662 </a:t>
            </a:r>
            <a:r>
              <a:rPr lang="en-US" dirty="0" err="1" smtClean="0"/>
              <a:t>keV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569145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193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Results-364 </a:t>
            </a:r>
            <a:r>
              <a:rPr lang="en-US" dirty="0" err="1" smtClean="0"/>
              <a:t>keV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91076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4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Description Of Simulations:</a:t>
            </a:r>
          </a:p>
          <a:p>
            <a:r>
              <a:rPr lang="en-US" dirty="0" smtClean="0"/>
              <a:t>Geometry</a:t>
            </a:r>
          </a:p>
          <a:p>
            <a:r>
              <a:rPr lang="en-US" dirty="0" smtClean="0"/>
              <a:t>Application of Filters (selection of events)</a:t>
            </a:r>
          </a:p>
          <a:p>
            <a:r>
              <a:rPr lang="en-US" dirty="0" smtClean="0"/>
              <a:t>Results/Comparison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9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Simulations-Geometry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34119"/>
            <a:ext cx="8042276" cy="4343400"/>
          </a:xfrm>
        </p:spPr>
        <p:txBody>
          <a:bodyPr/>
          <a:lstStyle/>
          <a:p>
            <a:r>
              <a:rPr lang="en-US" dirty="0" smtClean="0"/>
              <a:t>Isotropic point source (141,364,662 and 1332 </a:t>
            </a:r>
            <a:r>
              <a:rPr lang="en-US" dirty="0" err="1" smtClean="0"/>
              <a:t>keV</a:t>
            </a:r>
            <a:r>
              <a:rPr lang="en-US" dirty="0" smtClean="0"/>
              <a:t> gamma rays) located 3cm from face of scatter detector</a:t>
            </a:r>
          </a:p>
          <a:p>
            <a:r>
              <a:rPr lang="en-US" dirty="0" smtClean="0"/>
              <a:t>Silicon Scatter detector of varying thicknesses [100,300,750,1000 (um)]</a:t>
            </a:r>
          </a:p>
          <a:p>
            <a:r>
              <a:rPr lang="en-US" dirty="0" smtClean="0"/>
              <a:t>Attached to back of scatter detector  Indium layer (20um) and Silicon </a:t>
            </a:r>
            <a:r>
              <a:rPr lang="en-US" dirty="0" err="1" smtClean="0"/>
              <a:t>Asic</a:t>
            </a:r>
            <a:r>
              <a:rPr lang="en-US" dirty="0"/>
              <a:t> </a:t>
            </a:r>
            <a:r>
              <a:rPr lang="en-US" dirty="0" smtClean="0"/>
              <a:t>(120um)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02797" y="5016992"/>
            <a:ext cx="1237381" cy="960527"/>
          </a:xfrm>
          <a:prstGeom prst="rect">
            <a:avLst/>
          </a:prstGeom>
          <a:solidFill>
            <a:srgbClr val="9734A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0178" y="5016992"/>
            <a:ext cx="179095" cy="960527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9273" y="5016992"/>
            <a:ext cx="260501" cy="96052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19078" y="5339879"/>
            <a:ext cx="122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detector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87429" y="5427339"/>
            <a:ext cx="146532" cy="190251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32757" y="5280818"/>
            <a:ext cx="472158" cy="4995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32757" y="5280818"/>
            <a:ext cx="472158" cy="4995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53662" y="5427339"/>
            <a:ext cx="846629" cy="190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53662" y="5427339"/>
            <a:ext cx="846629" cy="190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53662" y="5977519"/>
            <a:ext cx="112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87429" y="5943601"/>
            <a:ext cx="181536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77072" y="5977519"/>
            <a:ext cx="76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3cm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577656" y="5339879"/>
            <a:ext cx="0" cy="846566"/>
          </a:xfrm>
          <a:prstGeom prst="line">
            <a:avLst/>
          </a:prstGeom>
          <a:ln>
            <a:solidFill>
              <a:srgbClr val="9734A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77656" y="6186445"/>
            <a:ext cx="960598" cy="0"/>
          </a:xfrm>
          <a:prstGeom prst="line">
            <a:avLst/>
          </a:prstGeom>
          <a:ln>
            <a:solidFill>
              <a:srgbClr val="9734A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577656" y="5617590"/>
            <a:ext cx="586128" cy="568855"/>
          </a:xfrm>
          <a:prstGeom prst="line">
            <a:avLst/>
          </a:prstGeom>
          <a:ln>
            <a:solidFill>
              <a:srgbClr val="9734A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7349" y="6000178"/>
            <a:ext cx="553565" cy="37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734AA"/>
                </a:solidFill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00873" y="4828573"/>
            <a:ext cx="553565" cy="37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734AA"/>
                </a:solidFill>
              </a:rPr>
              <a:t>x</a:t>
            </a:r>
            <a:endParaRPr lang="en-US" dirty="0">
              <a:solidFill>
                <a:srgbClr val="9734AA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61471" y="5240752"/>
            <a:ext cx="553565" cy="37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734AA"/>
                </a:solidFill>
              </a:rPr>
              <a:t>Y</a:t>
            </a:r>
            <a:endParaRPr lang="en-US" dirty="0">
              <a:solidFill>
                <a:srgbClr val="9734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3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Gamma ray enters detector interacts via </a:t>
            </a:r>
            <a:r>
              <a:rPr lang="en-US" dirty="0" err="1" smtClean="0"/>
              <a:t>compton</a:t>
            </a:r>
            <a:r>
              <a:rPr lang="en-US" dirty="0" smtClean="0"/>
              <a:t> effect. Compton electron produced, deposits its energy</a:t>
            </a:r>
          </a:p>
          <a:p>
            <a:r>
              <a:rPr lang="en-US" dirty="0" smtClean="0"/>
              <a:t>Select only the Compton electrons that </a:t>
            </a:r>
            <a:r>
              <a:rPr lang="en-US" dirty="0"/>
              <a:t> </a:t>
            </a:r>
            <a:r>
              <a:rPr lang="en-US" dirty="0" smtClean="0"/>
              <a:t>are produced by gamma rays from their first interaction (Compton) and deposit their energy in the detector. </a:t>
            </a:r>
            <a:r>
              <a:rPr lang="en-US" dirty="0" err="1" smtClean="0"/>
              <a:t>i.e</a:t>
            </a:r>
            <a:r>
              <a:rPr lang="en-US" dirty="0" smtClean="0"/>
              <a:t> do not travel out of the detector or are created outside detector region and travel into the detector region.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8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1.Apply “process filter” to detector region - only Compton electrons created in detector</a:t>
            </a:r>
          </a:p>
          <a:p>
            <a:pPr marL="0" indent="0">
              <a:buNone/>
            </a:pPr>
            <a:r>
              <a:rPr lang="en-US" dirty="0" smtClean="0"/>
              <a:t>2. Apply “Track ID filter” only electrons with Track ID 2 are selected </a:t>
            </a:r>
          </a:p>
          <a:p>
            <a:pPr marL="0" indent="0">
              <a:buNone/>
            </a:pPr>
            <a:r>
              <a:rPr lang="en-US" dirty="0" smtClean="0"/>
              <a:t>3. Apply Traverse Particle filter – particles neither enter or exit detector region </a:t>
            </a:r>
            <a:r>
              <a:rPr lang="en-US" dirty="0" err="1" smtClean="0"/>
              <a:t>i.e</a:t>
            </a:r>
            <a:r>
              <a:rPr lang="en-US" dirty="0" smtClean="0"/>
              <a:t> particles that are only created and stop within detector are selected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093452" y="5016992"/>
            <a:ext cx="2279386" cy="1381095"/>
          </a:xfrm>
          <a:prstGeom prst="rect">
            <a:avLst/>
          </a:prstGeom>
          <a:solidFill>
            <a:srgbClr val="9734A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1601" y="5632923"/>
            <a:ext cx="2328229" cy="3106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09830" y="5632921"/>
            <a:ext cx="928036" cy="4884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52846" y="5242198"/>
            <a:ext cx="985020" cy="3907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81600" y="5279871"/>
            <a:ext cx="161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1=Gamma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6258" y="5936659"/>
            <a:ext cx="246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2= Electron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0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66866"/>
            <a:ext cx="8042276" cy="1336956"/>
          </a:xfrm>
        </p:spPr>
        <p:txBody>
          <a:bodyPr/>
          <a:lstStyle/>
          <a:p>
            <a:r>
              <a:rPr lang="en-US" sz="3200" dirty="0" smtClean="0"/>
              <a:t>Results Summary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999082"/>
              </p:ext>
            </p:extLst>
          </p:nvPr>
        </p:nvGraphicFramePr>
        <p:xfrm>
          <a:off x="1058287" y="1253569"/>
          <a:ext cx="6626500" cy="5436674"/>
        </p:xfrm>
        <a:graphic>
          <a:graphicData uri="http://schemas.openxmlformats.org/drawingml/2006/table">
            <a:tbl>
              <a:tblPr/>
              <a:tblGrid>
                <a:gridCol w="1317194"/>
                <a:gridCol w="2674918"/>
                <a:gridCol w="1317194"/>
                <a:gridCol w="1317194"/>
              </a:tblGrid>
              <a:tr h="127271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 detector Thickness (um)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GAMOS</a:t>
                      </a:r>
                      <a:endParaRPr lang="en-US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GEANT4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1993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1604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4937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4096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6506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5337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1472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881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3693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2718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4937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3467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810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2531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1458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3495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2257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1332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1122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536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1671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768</a:t>
                      </a:r>
                    </a:p>
                  </a:txBody>
                  <a:tcPr marL="4107" marR="4107" marT="4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3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-141 </a:t>
            </a:r>
            <a:r>
              <a:rPr lang="en-US" dirty="0" err="1" smtClean="0"/>
              <a:t>keV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939861"/>
              </p:ext>
            </p:extLst>
          </p:nvPr>
        </p:nvGraphicFramePr>
        <p:xfrm>
          <a:off x="549275" y="1600200"/>
          <a:ext cx="8042275" cy="4651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89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Results-1332 </a:t>
            </a:r>
            <a:r>
              <a:rPr lang="en-US" dirty="0" err="1" smtClean="0"/>
              <a:t>keV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4040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82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GEANT4 and GAMOS results not consistent</a:t>
            </a:r>
          </a:p>
          <a:p>
            <a:r>
              <a:rPr lang="en-US" dirty="0" smtClean="0"/>
              <a:t>No systematic difference</a:t>
            </a:r>
          </a:p>
          <a:p>
            <a:r>
              <a:rPr lang="en-US" dirty="0" smtClean="0"/>
              <a:t>Possible Explanations: different versions of Geant4, different physics packages, geometry or different technique of rejecting events.  </a:t>
            </a:r>
          </a:p>
          <a:p>
            <a:pPr marL="0" indent="0">
              <a:buNone/>
            </a:pPr>
            <a:r>
              <a:rPr lang="en-US" dirty="0" smtClean="0"/>
              <a:t>Next Step : Compare pre filter/veto results e.g. number of detected gamma rays interacting via </a:t>
            </a:r>
            <a:r>
              <a:rPr lang="en-US" dirty="0"/>
              <a:t>C</a:t>
            </a:r>
            <a:r>
              <a:rPr lang="en-US" dirty="0" smtClean="0"/>
              <a:t>ompton scattering or theoretical values ( </a:t>
            </a:r>
            <a:r>
              <a:rPr lang="en-US" dirty="0"/>
              <a:t>C</a:t>
            </a:r>
            <a:r>
              <a:rPr lang="en-US" dirty="0" smtClean="0"/>
              <a:t>ompton edge)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9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300</TotalTime>
  <Words>404</Words>
  <Application>Microsoft Macintosh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GAMOS SIMULATIONS</vt:lpstr>
      <vt:lpstr>Contents</vt:lpstr>
      <vt:lpstr>Simulations-Geometry</vt:lpstr>
      <vt:lpstr>Simulation Overview</vt:lpstr>
      <vt:lpstr>Simulation Method</vt:lpstr>
      <vt:lpstr>Results Summary</vt:lpstr>
      <vt:lpstr>Results -141 keV</vt:lpstr>
      <vt:lpstr>Results-1332 keV</vt:lpstr>
      <vt:lpstr>Conclusion</vt:lpstr>
      <vt:lpstr>Results-662 keV</vt:lpstr>
      <vt:lpstr>Results-364 keV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GAMOS SIMULATIONS</dc:title>
  <dc:creator>Amina patel</dc:creator>
  <cp:lastModifiedBy>Amina patel</cp:lastModifiedBy>
  <cp:revision>9</cp:revision>
  <dcterms:created xsi:type="dcterms:W3CDTF">2013-10-22T17:18:07Z</dcterms:created>
  <dcterms:modified xsi:type="dcterms:W3CDTF">2013-10-23T08:27:15Z</dcterms:modified>
</cp:coreProperties>
</file>